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IBM Plex Sans" charset="1" panose="020B0503050203000203"/>
      <p:regular r:id="rId14"/>
    </p:embeddedFont>
    <p:embeddedFont>
      <p:font typeface="Telegraf Medium" charset="1" panose="00000600000000000000"/>
      <p:regular r:id="rId15"/>
    </p:embeddedFont>
    <p:embeddedFont>
      <p:font typeface="IBM Plex Sans Bold" charset="1" panose="020B0803050203000203"/>
      <p:regular r:id="rId16"/>
    </p:embeddedFont>
    <p:embeddedFont>
      <p:font typeface="Telegraf" charset="1" panose="00000500000000000000"/>
      <p:regular r:id="rId17"/>
    </p:embeddedFont>
    <p:embeddedFont>
      <p:font typeface="Telegraf Ultra-Bold" charset="1" panose="000009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jpe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jpeg" Type="http://schemas.openxmlformats.org/officeDocument/2006/relationships/image"/><Relationship Id="rId7" Target="../media/image26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16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44.png" Type="http://schemas.openxmlformats.org/officeDocument/2006/relationships/image"/><Relationship Id="rId12" Target="../media/image45.png" Type="http://schemas.openxmlformats.org/officeDocument/2006/relationships/image"/><Relationship Id="rId13" Target="../media/image46.png" Type="http://schemas.openxmlformats.org/officeDocument/2006/relationships/image"/><Relationship Id="rId14" Target="../media/image47.jpeg" Type="http://schemas.openxmlformats.org/officeDocument/2006/relationships/image"/><Relationship Id="rId15" Target="../media/image48.jpeg" Type="http://schemas.openxmlformats.org/officeDocument/2006/relationships/image"/><Relationship Id="rId16" Target="../media/image49.png" Type="http://schemas.openxmlformats.org/officeDocument/2006/relationships/image"/><Relationship Id="rId17" Target="../media/image50.png" Type="http://schemas.openxmlformats.org/officeDocument/2006/relationships/image"/><Relationship Id="rId18" Target="../media/image51.png" Type="http://schemas.openxmlformats.org/officeDocument/2006/relationships/image"/><Relationship Id="rId19" Target="../media/image52.png" Type="http://schemas.openxmlformats.org/officeDocument/2006/relationships/image"/><Relationship Id="rId2" Target="../media/image35.png" Type="http://schemas.openxmlformats.org/officeDocument/2006/relationships/image"/><Relationship Id="rId20" Target="../media/image53.png" Type="http://schemas.openxmlformats.org/officeDocument/2006/relationships/image"/><Relationship Id="rId21" Target="../media/image54.png" Type="http://schemas.openxmlformats.org/officeDocument/2006/relationships/image"/><Relationship Id="rId22" Target="../media/image55.png" Type="http://schemas.openxmlformats.org/officeDocument/2006/relationships/image"/><Relationship Id="rId23" Target="../media/image56.jpeg" Type="http://schemas.openxmlformats.org/officeDocument/2006/relationships/image"/><Relationship Id="rId24" Target="../media/image57.png" Type="http://schemas.openxmlformats.org/officeDocument/2006/relationships/image"/><Relationship Id="rId25" Target="../media/image58.png" Type="http://schemas.openxmlformats.org/officeDocument/2006/relationships/image"/><Relationship Id="rId26" Target="../media/image59.png" Type="http://schemas.openxmlformats.org/officeDocument/2006/relationships/image"/><Relationship Id="rId27" Target="../media/image60.png" Type="http://schemas.openxmlformats.org/officeDocument/2006/relationships/image"/><Relationship Id="rId28" Target="../media/image61.jpeg" Type="http://schemas.openxmlformats.org/officeDocument/2006/relationships/image"/><Relationship Id="rId29" Target="../media/image62.jpeg" Type="http://schemas.openxmlformats.org/officeDocument/2006/relationships/image"/><Relationship Id="rId3" Target="../media/image36.png" Type="http://schemas.openxmlformats.org/officeDocument/2006/relationships/image"/><Relationship Id="rId30" Target="../media/image63.png" Type="http://schemas.openxmlformats.org/officeDocument/2006/relationships/image"/><Relationship Id="rId31" Target="../media/image64.png" Type="http://schemas.openxmlformats.org/officeDocument/2006/relationships/image"/><Relationship Id="rId32" Target="../media/image65.jpeg" Type="http://schemas.openxmlformats.org/officeDocument/2006/relationships/image"/><Relationship Id="rId33" Target="../media/image66.png" Type="http://schemas.openxmlformats.org/officeDocument/2006/relationships/image"/><Relationship Id="rId34" Target="../media/image67.png" Type="http://schemas.openxmlformats.org/officeDocument/2006/relationships/image"/><Relationship Id="rId35" Target="../media/image68.jpeg" Type="http://schemas.openxmlformats.org/officeDocument/2006/relationships/image"/><Relationship Id="rId36" Target="../media/image69.jpeg" Type="http://schemas.openxmlformats.org/officeDocument/2006/relationships/image"/><Relationship Id="rId37" Target="../media/image70.png" Type="http://schemas.openxmlformats.org/officeDocument/2006/relationships/image"/><Relationship Id="rId38" Target="../media/image71.png" Type="http://schemas.openxmlformats.org/officeDocument/2006/relationships/image"/><Relationship Id="rId39" Target="../media/image72.jpeg" Type="http://schemas.openxmlformats.org/officeDocument/2006/relationships/image"/><Relationship Id="rId4" Target="../media/image37.png" Type="http://schemas.openxmlformats.org/officeDocument/2006/relationships/image"/><Relationship Id="rId40" Target="../media/image73.jpeg" Type="http://schemas.openxmlformats.org/officeDocument/2006/relationships/image"/><Relationship Id="rId41" Target="../media/image74.png" Type="http://schemas.openxmlformats.org/officeDocument/2006/relationships/image"/><Relationship Id="rId42" Target="../media/image75.png" Type="http://schemas.openxmlformats.org/officeDocument/2006/relationships/image"/><Relationship Id="rId43" Target="../media/image76.png" Type="http://schemas.openxmlformats.org/officeDocument/2006/relationships/image"/><Relationship Id="rId44" Target="../media/image77.pn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Relationship Id="rId8" Target="../media/image41.png" Type="http://schemas.openxmlformats.org/officeDocument/2006/relationships/image"/><Relationship Id="rId9" Target="../media/image4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0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55347" y="0"/>
            <a:ext cx="12532653" cy="10287000"/>
            <a:chOff x="0" y="0"/>
            <a:chExt cx="16710205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9377" t="0" r="9377" b="0"/>
            <a:stretch>
              <a:fillRect/>
            </a:stretch>
          </p:blipFill>
          <p:spPr>
            <a:xfrm flipH="false" flipV="false">
              <a:off x="0" y="0"/>
              <a:ext cx="16710205" cy="1371600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5667078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824864">
            <a:off x="-4867960" y="5551876"/>
            <a:ext cx="10853228" cy="8761515"/>
          </a:xfrm>
          <a:custGeom>
            <a:avLst/>
            <a:gdLst/>
            <a:ahLst/>
            <a:cxnLst/>
            <a:rect r="r" b="b" t="t" l="l"/>
            <a:pathLst>
              <a:path h="8761515" w="10853228">
                <a:moveTo>
                  <a:pt x="0" y="0"/>
                </a:moveTo>
                <a:lnTo>
                  <a:pt x="10853228" y="0"/>
                </a:lnTo>
                <a:lnTo>
                  <a:pt x="10853228" y="8761515"/>
                </a:lnTo>
                <a:lnTo>
                  <a:pt x="0" y="8761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720112">
            <a:off x="10221175" y="-6517052"/>
            <a:ext cx="10853228" cy="8761515"/>
          </a:xfrm>
          <a:custGeom>
            <a:avLst/>
            <a:gdLst/>
            <a:ahLst/>
            <a:cxnLst/>
            <a:rect r="r" b="b" t="t" l="l"/>
            <a:pathLst>
              <a:path h="8761515" w="10853228">
                <a:moveTo>
                  <a:pt x="0" y="0"/>
                </a:moveTo>
                <a:lnTo>
                  <a:pt x="10853227" y="0"/>
                </a:lnTo>
                <a:lnTo>
                  <a:pt x="10853227" y="8761515"/>
                </a:lnTo>
                <a:lnTo>
                  <a:pt x="0" y="8761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907377" y="4718151"/>
            <a:ext cx="14136755" cy="2625497"/>
            <a:chOff x="0" y="0"/>
            <a:chExt cx="18849007" cy="3500663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2695483"/>
              <a:ext cx="18849007" cy="8051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360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C&amp;M Property Solutions S.r.l.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-123825"/>
              <a:ext cx="18849007" cy="25523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431"/>
                </a:lnSpc>
              </a:pPr>
              <a:r>
                <a:rPr lang="en-US" sz="12026" b="true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Company Profile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907377" y="1028700"/>
            <a:ext cx="4195380" cy="781312"/>
            <a:chOff x="0" y="0"/>
            <a:chExt cx="5593840" cy="104174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22960" cy="797102"/>
            </a:xfrm>
            <a:custGeom>
              <a:avLst/>
              <a:gdLst/>
              <a:ahLst/>
              <a:cxnLst/>
              <a:rect r="r" b="b" t="t" l="l"/>
              <a:pathLst>
                <a:path h="797102" w="922960">
                  <a:moveTo>
                    <a:pt x="0" y="0"/>
                  </a:moveTo>
                  <a:lnTo>
                    <a:pt x="922960" y="0"/>
                  </a:lnTo>
                  <a:lnTo>
                    <a:pt x="922960" y="797102"/>
                  </a:lnTo>
                  <a:lnTo>
                    <a:pt x="0" y="797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158478" y="131807"/>
              <a:ext cx="4435363" cy="9099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59"/>
                </a:lnSpc>
              </a:pPr>
              <a:r>
                <a:rPr lang="en-US" sz="2256" b="true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 C&amp;M</a:t>
              </a:r>
            </a:p>
            <a:p>
              <a:pPr algn="l">
                <a:lnSpc>
                  <a:spcPts val="2459"/>
                </a:lnSpc>
                <a:spcBef>
                  <a:spcPct val="0"/>
                </a:spcBef>
              </a:pPr>
              <a:r>
                <a:rPr lang="en-US" b="true" sz="1756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 Property Solutions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08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6235"/>
            <a:ext cx="18288000" cy="10274531"/>
          </a:xfrm>
          <a:custGeom>
            <a:avLst/>
            <a:gdLst/>
            <a:ahLst/>
            <a:cxnLst/>
            <a:rect r="r" b="b" t="t" l="l"/>
            <a:pathLst>
              <a:path h="10274531" w="18288000">
                <a:moveTo>
                  <a:pt x="0" y="0"/>
                </a:moveTo>
                <a:lnTo>
                  <a:pt x="18288000" y="0"/>
                </a:lnTo>
                <a:lnTo>
                  <a:pt x="18288000" y="10274530"/>
                </a:lnTo>
                <a:lnTo>
                  <a:pt x="0" y="102745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9034245">
            <a:off x="11216056" y="6772510"/>
            <a:ext cx="11624649" cy="4206009"/>
          </a:xfrm>
          <a:custGeom>
            <a:avLst/>
            <a:gdLst/>
            <a:ahLst/>
            <a:cxnLst/>
            <a:rect r="r" b="b" t="t" l="l"/>
            <a:pathLst>
              <a:path h="4206009" w="11624649">
                <a:moveTo>
                  <a:pt x="0" y="0"/>
                </a:moveTo>
                <a:lnTo>
                  <a:pt x="11624648" y="0"/>
                </a:lnTo>
                <a:lnTo>
                  <a:pt x="11624648" y="4206009"/>
                </a:lnTo>
                <a:lnTo>
                  <a:pt x="0" y="42060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505640" y="1028700"/>
            <a:ext cx="7413372" cy="6454178"/>
            <a:chOff x="0" y="0"/>
            <a:chExt cx="1952493" cy="169986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52493" cy="1699866"/>
            </a:xfrm>
            <a:custGeom>
              <a:avLst/>
              <a:gdLst/>
              <a:ahLst/>
              <a:cxnLst/>
              <a:rect r="r" b="b" t="t" l="l"/>
              <a:pathLst>
                <a:path h="1699866" w="1952493">
                  <a:moveTo>
                    <a:pt x="53260" y="0"/>
                  </a:moveTo>
                  <a:lnTo>
                    <a:pt x="1899233" y="0"/>
                  </a:lnTo>
                  <a:cubicBezTo>
                    <a:pt x="1928648" y="0"/>
                    <a:pt x="1952493" y="23845"/>
                    <a:pt x="1952493" y="53260"/>
                  </a:cubicBezTo>
                  <a:lnTo>
                    <a:pt x="1952493" y="1646606"/>
                  </a:lnTo>
                  <a:cubicBezTo>
                    <a:pt x="1952493" y="1660731"/>
                    <a:pt x="1946882" y="1674278"/>
                    <a:pt x="1936893" y="1684266"/>
                  </a:cubicBezTo>
                  <a:cubicBezTo>
                    <a:pt x="1926905" y="1694255"/>
                    <a:pt x="1913358" y="1699866"/>
                    <a:pt x="1899233" y="1699866"/>
                  </a:cubicBezTo>
                  <a:lnTo>
                    <a:pt x="53260" y="1699866"/>
                  </a:lnTo>
                  <a:cubicBezTo>
                    <a:pt x="39135" y="1699866"/>
                    <a:pt x="25588" y="1694255"/>
                    <a:pt x="15600" y="1684266"/>
                  </a:cubicBezTo>
                  <a:cubicBezTo>
                    <a:pt x="5611" y="1674278"/>
                    <a:pt x="0" y="1660731"/>
                    <a:pt x="0" y="1646606"/>
                  </a:cubicBezTo>
                  <a:lnTo>
                    <a:pt x="0" y="53260"/>
                  </a:lnTo>
                  <a:cubicBezTo>
                    <a:pt x="0" y="39135"/>
                    <a:pt x="5611" y="25588"/>
                    <a:pt x="15600" y="15600"/>
                  </a:cubicBezTo>
                  <a:cubicBezTo>
                    <a:pt x="25588" y="5611"/>
                    <a:pt x="39135" y="0"/>
                    <a:pt x="53260" y="0"/>
                  </a:cubicBezTo>
                  <a:close/>
                </a:path>
              </a:pathLst>
            </a:custGeom>
            <a:solidFill>
              <a:srgbClr val="73C7DD">
                <a:alpha val="14902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952493" cy="17474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9046924" y="1970200"/>
          <a:ext cx="6330805" cy="4435599"/>
        </p:xfrm>
        <a:graphic>
          <a:graphicData uri="http://schemas.openxmlformats.org/drawingml/2006/table">
            <a:tbl>
              <a:tblPr/>
              <a:tblGrid>
                <a:gridCol w="4996555"/>
                <a:gridCol w="1334250"/>
              </a:tblGrid>
              <a:tr h="75163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Informazioni sull'azienda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75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La nostra mission e vision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04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Il team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63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 servizi che offriamo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75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Informazioni di contatto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758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 nostri clienti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r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FFFFF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8" id="8"/>
          <p:cNvSpPr/>
          <p:nvPr/>
        </p:nvSpPr>
        <p:spPr>
          <a:xfrm flipH="false" flipV="false" rot="9034245">
            <a:off x="-3708360" y="-1356324"/>
            <a:ext cx="11624649" cy="4206009"/>
          </a:xfrm>
          <a:custGeom>
            <a:avLst/>
            <a:gdLst/>
            <a:ahLst/>
            <a:cxnLst/>
            <a:rect r="r" b="b" t="t" l="l"/>
            <a:pathLst>
              <a:path h="4206009" w="11624649">
                <a:moveTo>
                  <a:pt x="0" y="0"/>
                </a:moveTo>
                <a:lnTo>
                  <a:pt x="11624648" y="0"/>
                </a:lnTo>
                <a:lnTo>
                  <a:pt x="11624648" y="4206009"/>
                </a:lnTo>
                <a:lnTo>
                  <a:pt x="0" y="42060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17142" y="4273152"/>
            <a:ext cx="6910589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99"/>
              </a:lnSpc>
            </a:pPr>
            <a:r>
              <a:rPr lang="en-US" b="true" sz="8499">
                <a:solidFill>
                  <a:srgbClr val="FFFFFF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Programma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0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997737" y="1614208"/>
            <a:ext cx="7046114" cy="7046114"/>
          </a:xfrm>
          <a:custGeom>
            <a:avLst/>
            <a:gdLst/>
            <a:ahLst/>
            <a:cxnLst/>
            <a:rect r="r" b="b" t="t" l="l"/>
            <a:pathLst>
              <a:path h="7046114" w="7046114">
                <a:moveTo>
                  <a:pt x="7046114" y="0"/>
                </a:moveTo>
                <a:lnTo>
                  <a:pt x="0" y="0"/>
                </a:lnTo>
                <a:lnTo>
                  <a:pt x="0" y="7046115"/>
                </a:lnTo>
                <a:lnTo>
                  <a:pt x="7046114" y="7046115"/>
                </a:lnTo>
                <a:lnTo>
                  <a:pt x="7046114" y="0"/>
                </a:lnTo>
                <a:close/>
              </a:path>
            </a:pathLst>
          </a:custGeom>
          <a:blipFill>
            <a:blip r:embed="rId2">
              <a:alphaModFix amt="2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905631" y="2528347"/>
            <a:ext cx="5230326" cy="5230305"/>
            <a:chOff x="0" y="0"/>
            <a:chExt cx="6350000" cy="6349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3545119">
            <a:off x="13604405" y="5326250"/>
            <a:ext cx="9367190" cy="6335626"/>
          </a:xfrm>
          <a:custGeom>
            <a:avLst/>
            <a:gdLst/>
            <a:ahLst/>
            <a:cxnLst/>
            <a:rect r="r" b="b" t="t" l="l"/>
            <a:pathLst>
              <a:path h="6335626" w="9367190">
                <a:moveTo>
                  <a:pt x="0" y="0"/>
                </a:moveTo>
                <a:lnTo>
                  <a:pt x="9367190" y="0"/>
                </a:lnTo>
                <a:lnTo>
                  <a:pt x="9367190" y="6335626"/>
                </a:lnTo>
                <a:lnTo>
                  <a:pt x="0" y="63356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367205" y="1707807"/>
            <a:ext cx="6828257" cy="7693355"/>
            <a:chOff x="0" y="0"/>
            <a:chExt cx="9104343" cy="1025780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85725"/>
              <a:ext cx="9104343" cy="31837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215"/>
                </a:lnSpc>
              </a:pPr>
              <a:r>
                <a:rPr lang="en-US" b="true" sz="7679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Informazioni sull'azienda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720525"/>
              <a:ext cx="9104343" cy="65373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sz="216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C&amp;M Property Solutions S.r.l. nasce con l’obiettivo di offrire soluzioni strategiche e innovative nel settore immobiliare, con un focus particolare sulla compravendita di beni immobili propri, la valorizzazione degli asset e lo sviluppo di opportunità tailor made per il mondo retail.</a:t>
              </a:r>
            </a:p>
            <a:p>
              <a:pPr algn="l">
                <a:lnSpc>
                  <a:spcPts val="3035"/>
                </a:lnSpc>
              </a:pPr>
              <a:r>
                <a:rPr lang="en-US" sz="216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La società, fondata da Massimiliano Marica (Amministratore Unico) e Corinna De Padova (socia di maggioranza), si distingue per una consolidata esperienza nella gestione e sviluppo del patrimonio immobiliare, affiancando i propri clienti in ogni fase del processo strategico e operativo.</a:t>
              </a:r>
            </a:p>
            <a:p>
              <a:pPr algn="l">
                <a:lnSpc>
                  <a:spcPts val="3035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6272769">
            <a:off x="3789676" y="-6005800"/>
            <a:ext cx="6996349" cy="8370428"/>
          </a:xfrm>
          <a:custGeom>
            <a:avLst/>
            <a:gdLst/>
            <a:ahLst/>
            <a:cxnLst/>
            <a:rect r="r" b="b" t="t" l="l"/>
            <a:pathLst>
              <a:path h="8370428" w="6996349">
                <a:moveTo>
                  <a:pt x="0" y="0"/>
                </a:moveTo>
                <a:lnTo>
                  <a:pt x="6996349" y="0"/>
                </a:lnTo>
                <a:lnTo>
                  <a:pt x="6996349" y="8370428"/>
                </a:lnTo>
                <a:lnTo>
                  <a:pt x="0" y="83704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90576" r="-10296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1146" y="-49790"/>
            <a:ext cx="18487442" cy="10386581"/>
          </a:xfrm>
          <a:custGeom>
            <a:avLst/>
            <a:gdLst/>
            <a:ahLst/>
            <a:cxnLst/>
            <a:rect r="r" b="b" t="t" l="l"/>
            <a:pathLst>
              <a:path h="10386581" w="18487442">
                <a:moveTo>
                  <a:pt x="0" y="0"/>
                </a:moveTo>
                <a:lnTo>
                  <a:pt x="18487442" y="0"/>
                </a:lnTo>
                <a:lnTo>
                  <a:pt x="18487442" y="10386580"/>
                </a:lnTo>
                <a:lnTo>
                  <a:pt x="0" y="103865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12658938" y="-5956335"/>
            <a:ext cx="7216809" cy="11587703"/>
          </a:xfrm>
          <a:custGeom>
            <a:avLst/>
            <a:gdLst/>
            <a:ahLst/>
            <a:cxnLst/>
            <a:rect r="r" b="b" t="t" l="l"/>
            <a:pathLst>
              <a:path h="11587703" w="7216809">
                <a:moveTo>
                  <a:pt x="0" y="0"/>
                </a:moveTo>
                <a:lnTo>
                  <a:pt x="7216808" y="0"/>
                </a:lnTo>
                <a:lnTo>
                  <a:pt x="7216808" y="11587704"/>
                </a:lnTo>
                <a:lnTo>
                  <a:pt x="0" y="115877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20658" y="6495290"/>
            <a:ext cx="6486682" cy="1851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Offrire soluzioni immobiliari ad alto valore aggiunto, in linea con gli obiettivi dei nostri clienti, con un approccio orientato ai risultati, alla competenza e al soddisfacimento delle esigenze di brand e operatori del settore retail.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82036" y="6495290"/>
            <a:ext cx="6486682" cy="2133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8"/>
              </a:lnSpc>
            </a:pPr>
            <a:r>
              <a:rPr lang="en-US" sz="2013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Diventare un punto di riferimento strategico nel panorama immobiliare italiano per il settore retail e GDO, contribuendo alla crescita solida e sostenibile dei nostri clienti attraverso professionalità, esperienza e una profonda conoscenza del mercato.</a:t>
            </a:r>
          </a:p>
          <a:p>
            <a:pPr algn="ctr" marL="0" indent="0" lvl="0">
              <a:lnSpc>
                <a:spcPts val="2818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171006"/>
            <a:ext cx="16230600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99"/>
              </a:lnSpc>
            </a:pPr>
            <a:r>
              <a:rPr lang="en-US" b="true" sz="8499">
                <a:solidFill>
                  <a:srgbClr val="FFFFFF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La nostra mission e vision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7577958">
            <a:off x="-120633" y="6304957"/>
            <a:ext cx="8816772" cy="14156692"/>
          </a:xfrm>
          <a:custGeom>
            <a:avLst/>
            <a:gdLst/>
            <a:ahLst/>
            <a:cxnLst/>
            <a:rect r="r" b="b" t="t" l="l"/>
            <a:pathLst>
              <a:path h="14156692" w="8816772">
                <a:moveTo>
                  <a:pt x="0" y="0"/>
                </a:moveTo>
                <a:lnTo>
                  <a:pt x="8816772" y="0"/>
                </a:lnTo>
                <a:lnTo>
                  <a:pt x="8816772" y="14156692"/>
                </a:lnTo>
                <a:lnTo>
                  <a:pt x="0" y="141566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020658" y="5242732"/>
            <a:ext cx="6486682" cy="993047"/>
            <a:chOff x="0" y="0"/>
            <a:chExt cx="8648909" cy="132406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8648909" cy="1324063"/>
              <a:chOff x="0" y="0"/>
              <a:chExt cx="1708426" cy="261543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708427" cy="261543"/>
              </a:xfrm>
              <a:custGeom>
                <a:avLst/>
                <a:gdLst/>
                <a:ahLst/>
                <a:cxnLst/>
                <a:rect r="r" b="b" t="t" l="l"/>
                <a:pathLst>
                  <a:path h="261543" w="1708427">
                    <a:moveTo>
                      <a:pt x="35805" y="0"/>
                    </a:moveTo>
                    <a:lnTo>
                      <a:pt x="1672621" y="0"/>
                    </a:lnTo>
                    <a:cubicBezTo>
                      <a:pt x="1692396" y="0"/>
                      <a:pt x="1708427" y="16031"/>
                      <a:pt x="1708427" y="35805"/>
                    </a:cubicBezTo>
                    <a:lnTo>
                      <a:pt x="1708427" y="225738"/>
                    </a:lnTo>
                    <a:cubicBezTo>
                      <a:pt x="1708427" y="235234"/>
                      <a:pt x="1704654" y="244341"/>
                      <a:pt x="1697939" y="251056"/>
                    </a:cubicBezTo>
                    <a:cubicBezTo>
                      <a:pt x="1691225" y="257771"/>
                      <a:pt x="1682117" y="261543"/>
                      <a:pt x="1672621" y="261543"/>
                    </a:cubicBezTo>
                    <a:lnTo>
                      <a:pt x="35805" y="261543"/>
                    </a:lnTo>
                    <a:cubicBezTo>
                      <a:pt x="16031" y="261543"/>
                      <a:pt x="0" y="245513"/>
                      <a:pt x="0" y="225738"/>
                    </a:cubicBezTo>
                    <a:lnTo>
                      <a:pt x="0" y="35805"/>
                    </a:lnTo>
                    <a:cubicBezTo>
                      <a:pt x="0" y="16031"/>
                      <a:pt x="16031" y="0"/>
                      <a:pt x="35805" y="0"/>
                    </a:cubicBezTo>
                    <a:close/>
                  </a:path>
                </a:pathLst>
              </a:custGeom>
              <a:solidFill>
                <a:srgbClr val="73C7DD">
                  <a:alpha val="14902"/>
                </a:srgbClr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47625"/>
                <a:ext cx="1708426" cy="30916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601665" y="258807"/>
              <a:ext cx="7445578" cy="758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200"/>
                </a:lnSpc>
                <a:spcBef>
                  <a:spcPct val="0"/>
                </a:spcBef>
              </a:pPr>
              <a:r>
                <a:rPr lang="en-US" b="true" sz="3500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Mission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782036" y="5242732"/>
            <a:ext cx="6486682" cy="993047"/>
            <a:chOff x="0" y="0"/>
            <a:chExt cx="8648909" cy="1324063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8648909" cy="1324063"/>
              <a:chOff x="0" y="0"/>
              <a:chExt cx="1708426" cy="26154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708427" cy="261543"/>
              </a:xfrm>
              <a:custGeom>
                <a:avLst/>
                <a:gdLst/>
                <a:ahLst/>
                <a:cxnLst/>
                <a:rect r="r" b="b" t="t" l="l"/>
                <a:pathLst>
                  <a:path h="261543" w="1708427">
                    <a:moveTo>
                      <a:pt x="35805" y="0"/>
                    </a:moveTo>
                    <a:lnTo>
                      <a:pt x="1672621" y="0"/>
                    </a:lnTo>
                    <a:cubicBezTo>
                      <a:pt x="1692396" y="0"/>
                      <a:pt x="1708427" y="16031"/>
                      <a:pt x="1708427" y="35805"/>
                    </a:cubicBezTo>
                    <a:lnTo>
                      <a:pt x="1708427" y="225738"/>
                    </a:lnTo>
                    <a:cubicBezTo>
                      <a:pt x="1708427" y="235234"/>
                      <a:pt x="1704654" y="244341"/>
                      <a:pt x="1697939" y="251056"/>
                    </a:cubicBezTo>
                    <a:cubicBezTo>
                      <a:pt x="1691225" y="257771"/>
                      <a:pt x="1682117" y="261543"/>
                      <a:pt x="1672621" y="261543"/>
                    </a:cubicBezTo>
                    <a:lnTo>
                      <a:pt x="35805" y="261543"/>
                    </a:lnTo>
                    <a:cubicBezTo>
                      <a:pt x="16031" y="261543"/>
                      <a:pt x="0" y="245513"/>
                      <a:pt x="0" y="225738"/>
                    </a:cubicBezTo>
                    <a:lnTo>
                      <a:pt x="0" y="35805"/>
                    </a:lnTo>
                    <a:cubicBezTo>
                      <a:pt x="0" y="16031"/>
                      <a:pt x="16031" y="0"/>
                      <a:pt x="35805" y="0"/>
                    </a:cubicBezTo>
                    <a:close/>
                  </a:path>
                </a:pathLst>
              </a:custGeom>
              <a:solidFill>
                <a:srgbClr val="73C7DD">
                  <a:alpha val="14902"/>
                </a:srgbClr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47625"/>
                <a:ext cx="1708426" cy="30916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601665" y="258807"/>
              <a:ext cx="7445578" cy="758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4200"/>
                </a:lnSpc>
                <a:spcBef>
                  <a:spcPct val="0"/>
                </a:spcBef>
              </a:pPr>
              <a:r>
                <a:rPr lang="en-US" b="true" sz="3500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Vision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0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0"/>
            <a:ext cx="18288000" cy="6419660"/>
          </a:xfrm>
          <a:custGeom>
            <a:avLst/>
            <a:gdLst/>
            <a:ahLst/>
            <a:cxnLst/>
            <a:rect r="r" b="b" t="t" l="l"/>
            <a:pathLst>
              <a:path h="6419660" w="18288000">
                <a:moveTo>
                  <a:pt x="0" y="0"/>
                </a:moveTo>
                <a:lnTo>
                  <a:pt x="18288000" y="0"/>
                </a:lnTo>
                <a:lnTo>
                  <a:pt x="18288000" y="6419660"/>
                </a:lnTo>
                <a:lnTo>
                  <a:pt x="0" y="64196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004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4456102" y="2500510"/>
            <a:ext cx="3412667" cy="3412667"/>
          </a:xfrm>
          <a:custGeom>
            <a:avLst/>
            <a:gdLst/>
            <a:ahLst/>
            <a:cxnLst/>
            <a:rect r="r" b="b" t="t" l="l"/>
            <a:pathLst>
              <a:path h="3412667" w="3412667">
                <a:moveTo>
                  <a:pt x="3412667" y="0"/>
                </a:moveTo>
                <a:lnTo>
                  <a:pt x="0" y="0"/>
                </a:lnTo>
                <a:lnTo>
                  <a:pt x="0" y="3412666"/>
                </a:lnTo>
                <a:lnTo>
                  <a:pt x="3412667" y="3412666"/>
                </a:lnTo>
                <a:lnTo>
                  <a:pt x="3412667" y="0"/>
                </a:lnTo>
                <a:close/>
              </a:path>
            </a:pathLst>
          </a:custGeom>
          <a:blipFill>
            <a:blip r:embed="rId4">
              <a:alphaModFix amt="2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9860254" y="2500510"/>
            <a:ext cx="3412667" cy="3412667"/>
          </a:xfrm>
          <a:custGeom>
            <a:avLst/>
            <a:gdLst/>
            <a:ahLst/>
            <a:cxnLst/>
            <a:rect r="r" b="b" t="t" l="l"/>
            <a:pathLst>
              <a:path h="3412667" w="3412667">
                <a:moveTo>
                  <a:pt x="3412667" y="0"/>
                </a:moveTo>
                <a:lnTo>
                  <a:pt x="0" y="0"/>
                </a:lnTo>
                <a:lnTo>
                  <a:pt x="0" y="3412666"/>
                </a:lnTo>
                <a:lnTo>
                  <a:pt x="3412667" y="3412666"/>
                </a:lnTo>
                <a:lnTo>
                  <a:pt x="3412667" y="0"/>
                </a:lnTo>
                <a:close/>
              </a:path>
            </a:pathLst>
          </a:custGeom>
          <a:blipFill>
            <a:blip r:embed="rId4">
              <a:alphaModFix amt="2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4895825" y="2943258"/>
            <a:ext cx="2533220" cy="2533210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-12305" r="0" b="-12305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299977" y="2943258"/>
            <a:ext cx="2533220" cy="2533210"/>
            <a:chOff x="0" y="0"/>
            <a:chExt cx="6350000" cy="63499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0" t="-20299" r="0" b="-2029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241254" y="6735005"/>
            <a:ext cx="2554221" cy="1451695"/>
            <a:chOff x="0" y="0"/>
            <a:chExt cx="3405628" cy="1935594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506969"/>
              <a:ext cx="3405628" cy="42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Socio di maggioranza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47625"/>
              <a:ext cx="3405628" cy="1266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Corinna</a:t>
              </a:r>
            </a:p>
            <a:p>
              <a:pPr algn="ctr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De Padova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937810" y="6735005"/>
            <a:ext cx="2554221" cy="1766020"/>
            <a:chOff x="0" y="0"/>
            <a:chExt cx="3405628" cy="2354694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1506969"/>
              <a:ext cx="3405628" cy="847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Amministratore unico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47625"/>
              <a:ext cx="3405628" cy="1266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Massimiliano</a:t>
              </a:r>
            </a:p>
            <a:p>
              <a:pPr algn="ctr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Marica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8700" y="962025"/>
            <a:ext cx="16230600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b="true" sz="6500">
                <a:solidFill>
                  <a:srgbClr val="FFFFFF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Il team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-29437" y="-21007"/>
            <a:ext cx="18384975" cy="10329013"/>
          </a:xfrm>
          <a:custGeom>
            <a:avLst/>
            <a:gdLst/>
            <a:ahLst/>
            <a:cxnLst/>
            <a:rect r="r" b="b" t="t" l="l"/>
            <a:pathLst>
              <a:path h="10329013" w="18384975">
                <a:moveTo>
                  <a:pt x="0" y="0"/>
                </a:moveTo>
                <a:lnTo>
                  <a:pt x="18384974" y="0"/>
                </a:lnTo>
                <a:lnTo>
                  <a:pt x="18384974" y="10329014"/>
                </a:lnTo>
                <a:lnTo>
                  <a:pt x="0" y="103290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1169164">
            <a:off x="-3133105" y="5420749"/>
            <a:ext cx="13641572" cy="11086877"/>
          </a:xfrm>
          <a:custGeom>
            <a:avLst/>
            <a:gdLst/>
            <a:ahLst/>
            <a:cxnLst/>
            <a:rect r="r" b="b" t="t" l="l"/>
            <a:pathLst>
              <a:path h="11086877" w="13641572">
                <a:moveTo>
                  <a:pt x="13641571" y="0"/>
                </a:moveTo>
                <a:lnTo>
                  <a:pt x="0" y="0"/>
                </a:lnTo>
                <a:lnTo>
                  <a:pt x="0" y="11086877"/>
                </a:lnTo>
                <a:lnTo>
                  <a:pt x="13641571" y="11086877"/>
                </a:lnTo>
                <a:lnTo>
                  <a:pt x="1364157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2409494">
            <a:off x="11297360" y="-7733888"/>
            <a:ext cx="12856110" cy="10448511"/>
          </a:xfrm>
          <a:custGeom>
            <a:avLst/>
            <a:gdLst/>
            <a:ahLst/>
            <a:cxnLst/>
            <a:rect r="r" b="b" t="t" l="l"/>
            <a:pathLst>
              <a:path h="10448511" w="12856110">
                <a:moveTo>
                  <a:pt x="12856110" y="0"/>
                </a:moveTo>
                <a:lnTo>
                  <a:pt x="0" y="0"/>
                </a:lnTo>
                <a:lnTo>
                  <a:pt x="0" y="10448511"/>
                </a:lnTo>
                <a:lnTo>
                  <a:pt x="12856110" y="10448511"/>
                </a:lnTo>
                <a:lnTo>
                  <a:pt x="128561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507191"/>
            <a:ext cx="6891492" cy="2667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9"/>
              </a:lnSpc>
            </a:pPr>
            <a:r>
              <a:rPr lang="en-US" b="true" sz="8499">
                <a:solidFill>
                  <a:srgbClr val="FFFFFF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I servizi</a:t>
            </a:r>
          </a:p>
          <a:p>
            <a:pPr algn="l">
              <a:lnSpc>
                <a:spcPts val="10199"/>
              </a:lnSpc>
            </a:pPr>
            <a:r>
              <a:rPr lang="en-US" b="true" sz="8499">
                <a:solidFill>
                  <a:srgbClr val="FFFFFF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che offriamo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137958" y="1573866"/>
            <a:ext cx="8121342" cy="388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120"/>
              </a:lnSpc>
              <a:buFont typeface="Arial"/>
              <a:buChar char="•"/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137958" y="6625002"/>
            <a:ext cx="6733283" cy="1438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81" indent="-237491" lvl="1">
              <a:lnSpc>
                <a:spcPts val="286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Analisi di mercato e dei flussi commerciali: Forniamo studi approfonditi sul territorio, sulla concorrenza e sulla sostenibilità economica dell’investimento.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37958" y="4944465"/>
            <a:ext cx="6733283" cy="107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81" indent="-237491" lvl="1">
              <a:lnSpc>
                <a:spcPts val="286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Contrattazione e mediazione immobiliare: Supportiamo il cliente nelle fasi di trattativa, redazione contrattuale e definizione degli accordi.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37958" y="3537286"/>
            <a:ext cx="8121342" cy="388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120"/>
              </a:lnSpc>
              <a:buFont typeface="Arial"/>
              <a:buChar char="•"/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137958" y="8305538"/>
            <a:ext cx="6733283" cy="107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81" indent="-237491" lvl="1">
              <a:lnSpc>
                <a:spcPts val="286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Consu</a:t>
            </a:r>
            <a:r>
              <a:rPr lang="en-US" sz="2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lenza strategica: Affianchiamo i clienti nella pianificazione e realizzazione di progetti immobiliari duraturi e sostenibili.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33189" y="1564341"/>
            <a:ext cx="6238052" cy="193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Ricerca immobiliare personalizzata (tailor made): Individuiamo le migliori opportunità immobiliari per brand e catene del retail, con l’obiettivo di garantire location strategiche coerenti con i piani di espansione dei clienti.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87265" y="3527761"/>
            <a:ext cx="6293501" cy="1108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9"/>
              </a:lnSpc>
              <a:spcBef>
                <a:spcPct val="0"/>
              </a:spcBef>
            </a:pPr>
            <a:r>
              <a:rPr lang="en-US" sz="212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Valorizzazione di asset immobiliari: Attraverso analisi di potenziale, interventi di valorizzazione e strategie di posizionamento.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0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8378163">
            <a:off x="12458608" y="-4088144"/>
            <a:ext cx="9418766" cy="6867136"/>
          </a:xfrm>
          <a:custGeom>
            <a:avLst/>
            <a:gdLst/>
            <a:ahLst/>
            <a:cxnLst/>
            <a:rect r="r" b="b" t="t" l="l"/>
            <a:pathLst>
              <a:path h="6867136" w="9418766">
                <a:moveTo>
                  <a:pt x="0" y="0"/>
                </a:moveTo>
                <a:lnTo>
                  <a:pt x="9418766" y="0"/>
                </a:lnTo>
                <a:lnTo>
                  <a:pt x="9418766" y="6867137"/>
                </a:lnTo>
                <a:lnTo>
                  <a:pt x="0" y="6867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837389">
            <a:off x="6263080" y="7852576"/>
            <a:ext cx="7682213" cy="5601032"/>
          </a:xfrm>
          <a:custGeom>
            <a:avLst/>
            <a:gdLst/>
            <a:ahLst/>
            <a:cxnLst/>
            <a:rect r="r" b="b" t="t" l="l"/>
            <a:pathLst>
              <a:path h="5601032" w="7682213">
                <a:moveTo>
                  <a:pt x="0" y="0"/>
                </a:moveTo>
                <a:lnTo>
                  <a:pt x="7682213" y="0"/>
                </a:lnTo>
                <a:lnTo>
                  <a:pt x="7682213" y="5601032"/>
                </a:lnTo>
                <a:lnTo>
                  <a:pt x="0" y="56010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38261" y="1382981"/>
            <a:ext cx="7521039" cy="7521039"/>
          </a:xfrm>
          <a:custGeom>
            <a:avLst/>
            <a:gdLst/>
            <a:ahLst/>
            <a:cxnLst/>
            <a:rect r="r" b="b" t="t" l="l"/>
            <a:pathLst>
              <a:path h="7521039" w="7521039">
                <a:moveTo>
                  <a:pt x="0" y="0"/>
                </a:moveTo>
                <a:lnTo>
                  <a:pt x="7521039" y="0"/>
                </a:lnTo>
                <a:lnTo>
                  <a:pt x="7521039" y="7521038"/>
                </a:lnTo>
                <a:lnTo>
                  <a:pt x="0" y="7521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0707349" y="2358735"/>
            <a:ext cx="5582863" cy="5582840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11370" y="1028700"/>
            <a:ext cx="4092309" cy="583139"/>
            <a:chOff x="0" y="0"/>
            <a:chExt cx="5456413" cy="77751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00285" cy="777519"/>
            </a:xfrm>
            <a:custGeom>
              <a:avLst/>
              <a:gdLst/>
              <a:ahLst/>
              <a:cxnLst/>
              <a:rect r="r" b="b" t="t" l="l"/>
              <a:pathLst>
                <a:path h="777519" w="900285">
                  <a:moveTo>
                    <a:pt x="0" y="0"/>
                  </a:moveTo>
                  <a:lnTo>
                    <a:pt x="900285" y="0"/>
                  </a:lnTo>
                  <a:lnTo>
                    <a:pt x="900285" y="777519"/>
                  </a:lnTo>
                  <a:lnTo>
                    <a:pt x="0" y="777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130017" y="127632"/>
              <a:ext cx="4326396" cy="484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81"/>
                </a:lnSpc>
                <a:spcBef>
                  <a:spcPct val="0"/>
                </a:spcBef>
              </a:pPr>
              <a:r>
                <a:rPr lang="en-US" b="true" sz="220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C&amp;M Property Solutions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11370" y="6286528"/>
            <a:ext cx="6656002" cy="1655047"/>
            <a:chOff x="0" y="0"/>
            <a:chExt cx="8874669" cy="2206729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133350"/>
              <a:ext cx="8874669" cy="7852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812"/>
                </a:lnSpc>
                <a:spcBef>
                  <a:spcPct val="0"/>
                </a:spcBef>
              </a:pPr>
              <a:r>
                <a:rPr lang="en-US" b="true" sz="3208">
                  <a:solidFill>
                    <a:srgbClr val="FFFFFF"/>
                  </a:solidFill>
                  <a:latin typeface="Telegraf Ultra-Bold"/>
                  <a:ea typeface="Telegraf Ultra-Bold"/>
                  <a:cs typeface="Telegraf Ultra-Bold"/>
                  <a:sym typeface="Telegraf Ultra-Bold"/>
                </a:rPr>
                <a:t>Telefono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726249"/>
              <a:ext cx="8874669" cy="14804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491"/>
                </a:lnSpc>
                <a:spcBef>
                  <a:spcPct val="0"/>
                </a:spcBef>
              </a:pPr>
              <a:r>
                <a:rPr lang="en-US" b="true" sz="3208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+39 06 92935699</a:t>
              </a:r>
            </a:p>
            <a:p>
              <a:pPr algn="l" marL="0" indent="0" lvl="0">
                <a:lnSpc>
                  <a:spcPts val="4491"/>
                </a:lnSpc>
                <a:spcBef>
                  <a:spcPct val="0"/>
                </a:spcBef>
              </a:pPr>
              <a:r>
                <a:rPr lang="en-US" b="true" sz="3208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+39 339 6779768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28700" y="2292060"/>
            <a:ext cx="7759459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b="true" sz="6500">
                <a:solidFill>
                  <a:srgbClr val="FFFFFF"/>
                </a:solidFill>
                <a:latin typeface="Telegraf Medium"/>
                <a:ea typeface="Telegraf Medium"/>
                <a:cs typeface="Telegraf Medium"/>
                <a:sym typeface="Telegraf Medium"/>
              </a:rPr>
              <a:t>Contattaci.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028700" y="4408394"/>
            <a:ext cx="6064162" cy="997492"/>
            <a:chOff x="0" y="0"/>
            <a:chExt cx="8085549" cy="1329989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114300"/>
              <a:ext cx="8085549" cy="7082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384"/>
                </a:lnSpc>
                <a:spcBef>
                  <a:spcPct val="0"/>
                </a:spcBef>
              </a:pPr>
              <a:r>
                <a:rPr lang="en-US" b="true" sz="2922" u="none">
                  <a:solidFill>
                    <a:srgbClr val="FFFFFF"/>
                  </a:solidFill>
                  <a:latin typeface="Telegraf Ultra-Bold"/>
                  <a:ea typeface="Telegraf Ultra-Bold"/>
                  <a:cs typeface="Telegraf Ultra-Bold"/>
                  <a:sym typeface="Telegraf Ultra-Bold"/>
                </a:rPr>
                <a:t>E-mail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662728"/>
              <a:ext cx="8085549" cy="6672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091"/>
                </a:lnSpc>
                <a:spcBef>
                  <a:spcPct val="0"/>
                </a:spcBef>
              </a:pPr>
              <a:r>
                <a:rPr lang="en-US" b="true" sz="2922">
                  <a:solidFill>
                    <a:srgbClr val="FFFFFF"/>
                  </a:solidFill>
                  <a:latin typeface="Telegraf Medium"/>
                  <a:ea typeface="Telegraf Medium"/>
                  <a:cs typeface="Telegraf Medium"/>
                  <a:sym typeface="Telegraf Medium"/>
                </a:rPr>
                <a:t>cmps.srl@legalmail.it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0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09711" y="8830588"/>
            <a:ext cx="1221945" cy="1221945"/>
          </a:xfrm>
          <a:custGeom>
            <a:avLst/>
            <a:gdLst/>
            <a:ahLst/>
            <a:cxnLst/>
            <a:rect r="r" b="b" t="t" l="l"/>
            <a:pathLst>
              <a:path h="1221945" w="1221945">
                <a:moveTo>
                  <a:pt x="0" y="0"/>
                </a:moveTo>
                <a:lnTo>
                  <a:pt x="1221945" y="0"/>
                </a:lnTo>
                <a:lnTo>
                  <a:pt x="1221945" y="1221945"/>
                </a:lnTo>
                <a:lnTo>
                  <a:pt x="0" y="1221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24676" y="7302426"/>
            <a:ext cx="1513949" cy="943553"/>
          </a:xfrm>
          <a:custGeom>
            <a:avLst/>
            <a:gdLst/>
            <a:ahLst/>
            <a:cxnLst/>
            <a:rect r="r" b="b" t="t" l="l"/>
            <a:pathLst>
              <a:path h="943553" w="1513949">
                <a:moveTo>
                  <a:pt x="0" y="0"/>
                </a:moveTo>
                <a:lnTo>
                  <a:pt x="1513948" y="0"/>
                </a:lnTo>
                <a:lnTo>
                  <a:pt x="1513948" y="943552"/>
                </a:lnTo>
                <a:lnTo>
                  <a:pt x="0" y="9435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780700" y="8923512"/>
            <a:ext cx="1129021" cy="1129021"/>
          </a:xfrm>
          <a:custGeom>
            <a:avLst/>
            <a:gdLst/>
            <a:ahLst/>
            <a:cxnLst/>
            <a:rect r="r" b="b" t="t" l="l"/>
            <a:pathLst>
              <a:path h="1129021" w="1129021">
                <a:moveTo>
                  <a:pt x="0" y="0"/>
                </a:moveTo>
                <a:lnTo>
                  <a:pt x="1129021" y="0"/>
                </a:lnTo>
                <a:lnTo>
                  <a:pt x="1129021" y="1129021"/>
                </a:lnTo>
                <a:lnTo>
                  <a:pt x="0" y="1129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424535" y="3758206"/>
            <a:ext cx="1380436" cy="1380436"/>
          </a:xfrm>
          <a:custGeom>
            <a:avLst/>
            <a:gdLst/>
            <a:ahLst/>
            <a:cxnLst/>
            <a:rect r="r" b="b" t="t" l="l"/>
            <a:pathLst>
              <a:path h="1380436" w="1380436">
                <a:moveTo>
                  <a:pt x="0" y="0"/>
                </a:moveTo>
                <a:lnTo>
                  <a:pt x="1380436" y="0"/>
                </a:lnTo>
                <a:lnTo>
                  <a:pt x="1380436" y="1380436"/>
                </a:lnTo>
                <a:lnTo>
                  <a:pt x="0" y="13804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224676" y="2070252"/>
            <a:ext cx="1357298" cy="1357298"/>
          </a:xfrm>
          <a:custGeom>
            <a:avLst/>
            <a:gdLst/>
            <a:ahLst/>
            <a:cxnLst/>
            <a:rect r="r" b="b" t="t" l="l"/>
            <a:pathLst>
              <a:path h="1357298" w="1357298">
                <a:moveTo>
                  <a:pt x="0" y="0"/>
                </a:moveTo>
                <a:lnTo>
                  <a:pt x="1357297" y="0"/>
                </a:lnTo>
                <a:lnTo>
                  <a:pt x="1357297" y="1357298"/>
                </a:lnTo>
                <a:lnTo>
                  <a:pt x="0" y="13572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74103" y="7302426"/>
            <a:ext cx="1328727" cy="1328727"/>
          </a:xfrm>
          <a:custGeom>
            <a:avLst/>
            <a:gdLst/>
            <a:ahLst/>
            <a:cxnLst/>
            <a:rect r="r" b="b" t="t" l="l"/>
            <a:pathLst>
              <a:path h="1328727" w="1328727">
                <a:moveTo>
                  <a:pt x="0" y="0"/>
                </a:moveTo>
                <a:lnTo>
                  <a:pt x="1328727" y="0"/>
                </a:lnTo>
                <a:lnTo>
                  <a:pt x="1328727" y="1328727"/>
                </a:lnTo>
                <a:lnTo>
                  <a:pt x="0" y="13287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840589" y="7241021"/>
            <a:ext cx="1350153" cy="1350153"/>
          </a:xfrm>
          <a:custGeom>
            <a:avLst/>
            <a:gdLst/>
            <a:ahLst/>
            <a:cxnLst/>
            <a:rect r="r" b="b" t="t" l="l"/>
            <a:pathLst>
              <a:path h="1350153" w="1350153">
                <a:moveTo>
                  <a:pt x="0" y="0"/>
                </a:moveTo>
                <a:lnTo>
                  <a:pt x="1350153" y="0"/>
                </a:lnTo>
                <a:lnTo>
                  <a:pt x="1350153" y="1350153"/>
                </a:lnTo>
                <a:lnTo>
                  <a:pt x="0" y="13501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807256" y="5518201"/>
            <a:ext cx="1505045" cy="1370551"/>
          </a:xfrm>
          <a:custGeom>
            <a:avLst/>
            <a:gdLst/>
            <a:ahLst/>
            <a:cxnLst/>
            <a:rect r="r" b="b" t="t" l="l"/>
            <a:pathLst>
              <a:path h="1370551" w="1505045">
                <a:moveTo>
                  <a:pt x="0" y="0"/>
                </a:moveTo>
                <a:lnTo>
                  <a:pt x="1505044" y="0"/>
                </a:lnTo>
                <a:lnTo>
                  <a:pt x="1505044" y="1370552"/>
                </a:lnTo>
                <a:lnTo>
                  <a:pt x="0" y="13705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53772" y="8833283"/>
            <a:ext cx="1239337" cy="1239337"/>
          </a:xfrm>
          <a:custGeom>
            <a:avLst/>
            <a:gdLst/>
            <a:ahLst/>
            <a:cxnLst/>
            <a:rect r="r" b="b" t="t" l="l"/>
            <a:pathLst>
              <a:path h="1239337" w="1239337">
                <a:moveTo>
                  <a:pt x="0" y="0"/>
                </a:moveTo>
                <a:lnTo>
                  <a:pt x="1239337" y="0"/>
                </a:lnTo>
                <a:lnTo>
                  <a:pt x="1239337" y="1239337"/>
                </a:lnTo>
                <a:lnTo>
                  <a:pt x="0" y="12393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241265" y="3775430"/>
            <a:ext cx="1325801" cy="1319908"/>
          </a:xfrm>
          <a:custGeom>
            <a:avLst/>
            <a:gdLst/>
            <a:ahLst/>
            <a:cxnLst/>
            <a:rect r="r" b="b" t="t" l="l"/>
            <a:pathLst>
              <a:path h="1319908" w="1325801">
                <a:moveTo>
                  <a:pt x="0" y="0"/>
                </a:moveTo>
                <a:lnTo>
                  <a:pt x="1325800" y="0"/>
                </a:lnTo>
                <a:lnTo>
                  <a:pt x="1325800" y="1319909"/>
                </a:lnTo>
                <a:lnTo>
                  <a:pt x="0" y="13199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043096" y="3783537"/>
            <a:ext cx="1372000" cy="1372000"/>
          </a:xfrm>
          <a:custGeom>
            <a:avLst/>
            <a:gdLst/>
            <a:ahLst/>
            <a:cxnLst/>
            <a:rect r="r" b="b" t="t" l="l"/>
            <a:pathLst>
              <a:path h="1372000" w="1372000">
                <a:moveTo>
                  <a:pt x="0" y="0"/>
                </a:moveTo>
                <a:lnTo>
                  <a:pt x="1372000" y="0"/>
                </a:lnTo>
                <a:lnTo>
                  <a:pt x="1372000" y="1372000"/>
                </a:lnTo>
                <a:lnTo>
                  <a:pt x="0" y="1372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909952" y="2112460"/>
            <a:ext cx="1272883" cy="1272883"/>
          </a:xfrm>
          <a:custGeom>
            <a:avLst/>
            <a:gdLst/>
            <a:ahLst/>
            <a:cxnLst/>
            <a:rect r="r" b="b" t="t" l="l"/>
            <a:pathLst>
              <a:path h="1272883" w="1272883">
                <a:moveTo>
                  <a:pt x="0" y="0"/>
                </a:moveTo>
                <a:lnTo>
                  <a:pt x="1272883" y="0"/>
                </a:lnTo>
                <a:lnTo>
                  <a:pt x="1272883" y="1272882"/>
                </a:lnTo>
                <a:lnTo>
                  <a:pt x="0" y="127288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07881" y="2160135"/>
            <a:ext cx="1272819" cy="1272819"/>
          </a:xfrm>
          <a:custGeom>
            <a:avLst/>
            <a:gdLst/>
            <a:ahLst/>
            <a:cxnLst/>
            <a:rect r="r" b="b" t="t" l="l"/>
            <a:pathLst>
              <a:path h="1272819" w="1272819">
                <a:moveTo>
                  <a:pt x="0" y="0"/>
                </a:moveTo>
                <a:lnTo>
                  <a:pt x="1272819" y="0"/>
                </a:lnTo>
                <a:lnTo>
                  <a:pt x="1272819" y="1272819"/>
                </a:lnTo>
                <a:lnTo>
                  <a:pt x="0" y="12728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793195" y="8810502"/>
            <a:ext cx="1262118" cy="1262118"/>
          </a:xfrm>
          <a:custGeom>
            <a:avLst/>
            <a:gdLst/>
            <a:ahLst/>
            <a:cxnLst/>
            <a:rect r="r" b="b" t="t" l="l"/>
            <a:pathLst>
              <a:path h="1262118" w="1262118">
                <a:moveTo>
                  <a:pt x="0" y="0"/>
                </a:moveTo>
                <a:lnTo>
                  <a:pt x="1262117" y="0"/>
                </a:lnTo>
                <a:lnTo>
                  <a:pt x="1262117" y="1262118"/>
                </a:lnTo>
                <a:lnTo>
                  <a:pt x="0" y="126211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073440" y="492444"/>
            <a:ext cx="1200315" cy="1216463"/>
          </a:xfrm>
          <a:custGeom>
            <a:avLst/>
            <a:gdLst/>
            <a:ahLst/>
            <a:cxnLst/>
            <a:rect r="r" b="b" t="t" l="l"/>
            <a:pathLst>
              <a:path h="1216463" w="1200315">
                <a:moveTo>
                  <a:pt x="0" y="0"/>
                </a:moveTo>
                <a:lnTo>
                  <a:pt x="1200316" y="0"/>
                </a:lnTo>
                <a:lnTo>
                  <a:pt x="1200316" y="1216463"/>
                </a:lnTo>
                <a:lnTo>
                  <a:pt x="0" y="121646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059897" y="8888295"/>
            <a:ext cx="1184325" cy="1184325"/>
          </a:xfrm>
          <a:custGeom>
            <a:avLst/>
            <a:gdLst/>
            <a:ahLst/>
            <a:cxnLst/>
            <a:rect r="r" b="b" t="t" l="l"/>
            <a:pathLst>
              <a:path h="1184325" w="1184325">
                <a:moveTo>
                  <a:pt x="0" y="0"/>
                </a:moveTo>
                <a:lnTo>
                  <a:pt x="1184325" y="0"/>
                </a:lnTo>
                <a:lnTo>
                  <a:pt x="1184325" y="1184325"/>
                </a:lnTo>
                <a:lnTo>
                  <a:pt x="0" y="11843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224676" y="8810502"/>
            <a:ext cx="1250191" cy="1250191"/>
          </a:xfrm>
          <a:custGeom>
            <a:avLst/>
            <a:gdLst/>
            <a:ahLst/>
            <a:cxnLst/>
            <a:rect r="r" b="b" t="t" l="l"/>
            <a:pathLst>
              <a:path h="1250191" w="1250191">
                <a:moveTo>
                  <a:pt x="0" y="0"/>
                </a:moveTo>
                <a:lnTo>
                  <a:pt x="1250191" y="0"/>
                </a:lnTo>
                <a:lnTo>
                  <a:pt x="1250191" y="1250191"/>
                </a:lnTo>
                <a:lnTo>
                  <a:pt x="0" y="125019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224676" y="3758206"/>
            <a:ext cx="1764965" cy="1238110"/>
          </a:xfrm>
          <a:custGeom>
            <a:avLst/>
            <a:gdLst/>
            <a:ahLst/>
            <a:cxnLst/>
            <a:rect r="r" b="b" t="t" l="l"/>
            <a:pathLst>
              <a:path h="1238110" w="1764965">
                <a:moveTo>
                  <a:pt x="0" y="0"/>
                </a:moveTo>
                <a:lnTo>
                  <a:pt x="1764964" y="0"/>
                </a:lnTo>
                <a:lnTo>
                  <a:pt x="1764964" y="1238109"/>
                </a:lnTo>
                <a:lnTo>
                  <a:pt x="0" y="123810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745938" y="7360731"/>
            <a:ext cx="1998462" cy="1119139"/>
          </a:xfrm>
          <a:custGeom>
            <a:avLst/>
            <a:gdLst/>
            <a:ahLst/>
            <a:cxnLst/>
            <a:rect r="r" b="b" t="t" l="l"/>
            <a:pathLst>
              <a:path h="1119139" w="1998462">
                <a:moveTo>
                  <a:pt x="0" y="0"/>
                </a:moveTo>
                <a:lnTo>
                  <a:pt x="1998462" y="0"/>
                </a:lnTo>
                <a:lnTo>
                  <a:pt x="1998462" y="1119138"/>
                </a:lnTo>
                <a:lnTo>
                  <a:pt x="0" y="111913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272482" y="9008774"/>
            <a:ext cx="1472687" cy="1051919"/>
          </a:xfrm>
          <a:custGeom>
            <a:avLst/>
            <a:gdLst/>
            <a:ahLst/>
            <a:cxnLst/>
            <a:rect r="r" b="b" t="t" l="l"/>
            <a:pathLst>
              <a:path h="1051919" w="1472687">
                <a:moveTo>
                  <a:pt x="0" y="0"/>
                </a:moveTo>
                <a:lnTo>
                  <a:pt x="1472687" y="0"/>
                </a:lnTo>
                <a:lnTo>
                  <a:pt x="1472687" y="1051919"/>
                </a:lnTo>
                <a:lnTo>
                  <a:pt x="0" y="105191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439626" y="8868531"/>
            <a:ext cx="1168841" cy="1168841"/>
          </a:xfrm>
          <a:custGeom>
            <a:avLst/>
            <a:gdLst/>
            <a:ahLst/>
            <a:cxnLst/>
            <a:rect r="r" b="b" t="t" l="l"/>
            <a:pathLst>
              <a:path h="1168841" w="1168841">
                <a:moveTo>
                  <a:pt x="0" y="0"/>
                </a:moveTo>
                <a:lnTo>
                  <a:pt x="1168841" y="0"/>
                </a:lnTo>
                <a:lnTo>
                  <a:pt x="1168841" y="1168841"/>
                </a:lnTo>
                <a:lnTo>
                  <a:pt x="0" y="116884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8082204" y="5986289"/>
            <a:ext cx="2446199" cy="910677"/>
          </a:xfrm>
          <a:custGeom>
            <a:avLst/>
            <a:gdLst/>
            <a:ahLst/>
            <a:cxnLst/>
            <a:rect r="r" b="b" t="t" l="l"/>
            <a:pathLst>
              <a:path h="910677" w="2446199">
                <a:moveTo>
                  <a:pt x="0" y="0"/>
                </a:moveTo>
                <a:lnTo>
                  <a:pt x="2446199" y="0"/>
                </a:lnTo>
                <a:lnTo>
                  <a:pt x="2446199" y="910678"/>
                </a:lnTo>
                <a:lnTo>
                  <a:pt x="0" y="91067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2122289" y="7360731"/>
            <a:ext cx="1437489" cy="1230443"/>
          </a:xfrm>
          <a:custGeom>
            <a:avLst/>
            <a:gdLst/>
            <a:ahLst/>
            <a:cxnLst/>
            <a:rect r="r" b="b" t="t" l="l"/>
            <a:pathLst>
              <a:path h="1230443" w="1437489">
                <a:moveTo>
                  <a:pt x="0" y="0"/>
                </a:moveTo>
                <a:lnTo>
                  <a:pt x="1437489" y="0"/>
                </a:lnTo>
                <a:lnTo>
                  <a:pt x="1437489" y="1230443"/>
                </a:lnTo>
                <a:lnTo>
                  <a:pt x="0" y="123044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36235" y="7916097"/>
            <a:ext cx="913130" cy="1115549"/>
          </a:xfrm>
          <a:custGeom>
            <a:avLst/>
            <a:gdLst/>
            <a:ahLst/>
            <a:cxnLst/>
            <a:rect r="r" b="b" t="t" l="l"/>
            <a:pathLst>
              <a:path h="1115549" w="913130">
                <a:moveTo>
                  <a:pt x="0" y="0"/>
                </a:moveTo>
                <a:lnTo>
                  <a:pt x="913131" y="0"/>
                </a:lnTo>
                <a:lnTo>
                  <a:pt x="913131" y="1115549"/>
                </a:lnTo>
                <a:lnTo>
                  <a:pt x="0" y="111554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795953" y="3783537"/>
            <a:ext cx="1390457" cy="1372000"/>
          </a:xfrm>
          <a:custGeom>
            <a:avLst/>
            <a:gdLst/>
            <a:ahLst/>
            <a:cxnLst/>
            <a:rect r="r" b="b" t="t" l="l"/>
            <a:pathLst>
              <a:path h="1372000" w="1390457">
                <a:moveTo>
                  <a:pt x="0" y="0"/>
                </a:moveTo>
                <a:lnTo>
                  <a:pt x="1390457" y="0"/>
                </a:lnTo>
                <a:lnTo>
                  <a:pt x="1390457" y="1372000"/>
                </a:lnTo>
                <a:lnTo>
                  <a:pt x="0" y="13720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241265" y="2244411"/>
            <a:ext cx="1774229" cy="1144664"/>
          </a:xfrm>
          <a:custGeom>
            <a:avLst/>
            <a:gdLst/>
            <a:ahLst/>
            <a:cxnLst/>
            <a:rect r="r" b="b" t="t" l="l"/>
            <a:pathLst>
              <a:path h="1144664" w="1774229">
                <a:moveTo>
                  <a:pt x="0" y="0"/>
                </a:moveTo>
                <a:lnTo>
                  <a:pt x="1774228" y="0"/>
                </a:lnTo>
                <a:lnTo>
                  <a:pt x="1774228" y="1144663"/>
                </a:lnTo>
                <a:lnTo>
                  <a:pt x="0" y="1144663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3097736" y="7966789"/>
            <a:ext cx="914294" cy="1121475"/>
          </a:xfrm>
          <a:custGeom>
            <a:avLst/>
            <a:gdLst/>
            <a:ahLst/>
            <a:cxnLst/>
            <a:rect r="r" b="b" t="t" l="l"/>
            <a:pathLst>
              <a:path h="1121475" w="914294">
                <a:moveTo>
                  <a:pt x="0" y="0"/>
                </a:moveTo>
                <a:lnTo>
                  <a:pt x="914294" y="0"/>
                </a:lnTo>
                <a:lnTo>
                  <a:pt x="914294" y="1121475"/>
                </a:lnTo>
                <a:lnTo>
                  <a:pt x="0" y="112147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3315855" y="2497482"/>
            <a:ext cx="1915801" cy="842048"/>
          </a:xfrm>
          <a:custGeom>
            <a:avLst/>
            <a:gdLst/>
            <a:ahLst/>
            <a:cxnLst/>
            <a:rect r="r" b="b" t="t" l="l"/>
            <a:pathLst>
              <a:path h="842048" w="1915801">
                <a:moveTo>
                  <a:pt x="0" y="0"/>
                </a:moveTo>
                <a:lnTo>
                  <a:pt x="1915801" y="0"/>
                </a:lnTo>
                <a:lnTo>
                  <a:pt x="1915801" y="842048"/>
                </a:lnTo>
                <a:lnTo>
                  <a:pt x="0" y="842048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6318894" y="510395"/>
            <a:ext cx="1252365" cy="1252365"/>
          </a:xfrm>
          <a:custGeom>
            <a:avLst/>
            <a:gdLst/>
            <a:ahLst/>
            <a:cxnLst/>
            <a:rect r="r" b="b" t="t" l="l"/>
            <a:pathLst>
              <a:path h="1252365" w="1252365">
                <a:moveTo>
                  <a:pt x="0" y="0"/>
                </a:moveTo>
                <a:lnTo>
                  <a:pt x="1252365" y="0"/>
                </a:lnTo>
                <a:lnTo>
                  <a:pt x="1252365" y="1252365"/>
                </a:lnTo>
                <a:lnTo>
                  <a:pt x="0" y="1252365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6840589" y="5700440"/>
            <a:ext cx="1196526" cy="1196526"/>
          </a:xfrm>
          <a:custGeom>
            <a:avLst/>
            <a:gdLst/>
            <a:ahLst/>
            <a:cxnLst/>
            <a:rect r="r" b="b" t="t" l="l"/>
            <a:pathLst>
              <a:path h="1196526" w="1196526">
                <a:moveTo>
                  <a:pt x="0" y="0"/>
                </a:moveTo>
                <a:lnTo>
                  <a:pt x="1196526" y="0"/>
                </a:lnTo>
                <a:lnTo>
                  <a:pt x="1196526" y="1196527"/>
                </a:lnTo>
                <a:lnTo>
                  <a:pt x="0" y="1196527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5365113" y="7319070"/>
            <a:ext cx="1355966" cy="813580"/>
          </a:xfrm>
          <a:custGeom>
            <a:avLst/>
            <a:gdLst/>
            <a:ahLst/>
            <a:cxnLst/>
            <a:rect r="r" b="b" t="t" l="l"/>
            <a:pathLst>
              <a:path h="813580" w="1355966">
                <a:moveTo>
                  <a:pt x="0" y="0"/>
                </a:moveTo>
                <a:lnTo>
                  <a:pt x="1355966" y="0"/>
                </a:lnTo>
                <a:lnTo>
                  <a:pt x="1355966" y="813580"/>
                </a:lnTo>
                <a:lnTo>
                  <a:pt x="0" y="813580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9461319" y="2325847"/>
            <a:ext cx="1496747" cy="1059495"/>
          </a:xfrm>
          <a:custGeom>
            <a:avLst/>
            <a:gdLst/>
            <a:ahLst/>
            <a:cxnLst/>
            <a:rect r="r" b="b" t="t" l="l"/>
            <a:pathLst>
              <a:path h="1059495" w="1496747">
                <a:moveTo>
                  <a:pt x="0" y="0"/>
                </a:moveTo>
                <a:lnTo>
                  <a:pt x="1496748" y="0"/>
                </a:lnTo>
                <a:lnTo>
                  <a:pt x="1496748" y="1059495"/>
                </a:lnTo>
                <a:lnTo>
                  <a:pt x="0" y="1059495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8157602" y="3751961"/>
            <a:ext cx="1313242" cy="1313242"/>
          </a:xfrm>
          <a:custGeom>
            <a:avLst/>
            <a:gdLst/>
            <a:ahLst/>
            <a:cxnLst/>
            <a:rect r="r" b="b" t="t" l="l"/>
            <a:pathLst>
              <a:path h="1313242" w="1313242">
                <a:moveTo>
                  <a:pt x="0" y="0"/>
                </a:moveTo>
                <a:lnTo>
                  <a:pt x="1313242" y="0"/>
                </a:lnTo>
                <a:lnTo>
                  <a:pt x="1313242" y="1313242"/>
                </a:lnTo>
                <a:lnTo>
                  <a:pt x="0" y="1313242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1386715" y="492444"/>
            <a:ext cx="1391517" cy="1252365"/>
          </a:xfrm>
          <a:custGeom>
            <a:avLst/>
            <a:gdLst/>
            <a:ahLst/>
            <a:cxnLst/>
            <a:rect r="r" b="b" t="t" l="l"/>
            <a:pathLst>
              <a:path h="1252365" w="1391517">
                <a:moveTo>
                  <a:pt x="0" y="0"/>
                </a:moveTo>
                <a:lnTo>
                  <a:pt x="1391517" y="0"/>
                </a:lnTo>
                <a:lnTo>
                  <a:pt x="1391517" y="1252365"/>
                </a:lnTo>
                <a:lnTo>
                  <a:pt x="0" y="1252365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6224676" y="5326971"/>
            <a:ext cx="1568519" cy="1568519"/>
          </a:xfrm>
          <a:custGeom>
            <a:avLst/>
            <a:gdLst/>
            <a:ahLst/>
            <a:cxnLst/>
            <a:rect r="r" b="b" t="t" l="l"/>
            <a:pathLst>
              <a:path h="1568519" w="1568519">
                <a:moveTo>
                  <a:pt x="0" y="0"/>
                </a:moveTo>
                <a:lnTo>
                  <a:pt x="1568519" y="0"/>
                </a:lnTo>
                <a:lnTo>
                  <a:pt x="1568519" y="1568519"/>
                </a:lnTo>
                <a:lnTo>
                  <a:pt x="0" y="1568519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9708969" y="3783537"/>
            <a:ext cx="1303695" cy="1303695"/>
          </a:xfrm>
          <a:custGeom>
            <a:avLst/>
            <a:gdLst/>
            <a:ahLst/>
            <a:cxnLst/>
            <a:rect r="r" b="b" t="t" l="l"/>
            <a:pathLst>
              <a:path h="1303695" w="1303695">
                <a:moveTo>
                  <a:pt x="0" y="0"/>
                </a:moveTo>
                <a:lnTo>
                  <a:pt x="1303696" y="0"/>
                </a:lnTo>
                <a:lnTo>
                  <a:pt x="1303696" y="1303695"/>
                </a:lnTo>
                <a:lnTo>
                  <a:pt x="0" y="1303695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6233125" y="411212"/>
            <a:ext cx="1648757" cy="1234976"/>
          </a:xfrm>
          <a:custGeom>
            <a:avLst/>
            <a:gdLst/>
            <a:ahLst/>
            <a:cxnLst/>
            <a:rect r="r" b="b" t="t" l="l"/>
            <a:pathLst>
              <a:path h="1234976" w="1648757">
                <a:moveTo>
                  <a:pt x="0" y="0"/>
                </a:moveTo>
                <a:lnTo>
                  <a:pt x="1648757" y="0"/>
                </a:lnTo>
                <a:lnTo>
                  <a:pt x="1648757" y="1234976"/>
                </a:lnTo>
                <a:lnTo>
                  <a:pt x="0" y="1234976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4664281" y="510395"/>
            <a:ext cx="1216463" cy="1216463"/>
          </a:xfrm>
          <a:custGeom>
            <a:avLst/>
            <a:gdLst/>
            <a:ahLst/>
            <a:cxnLst/>
            <a:rect r="r" b="b" t="t" l="l"/>
            <a:pathLst>
              <a:path h="1216463" w="1216463">
                <a:moveTo>
                  <a:pt x="0" y="0"/>
                </a:moveTo>
                <a:lnTo>
                  <a:pt x="1216463" y="0"/>
                </a:lnTo>
                <a:lnTo>
                  <a:pt x="1216463" y="1216463"/>
                </a:lnTo>
                <a:lnTo>
                  <a:pt x="0" y="1216463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4598050" y="5853494"/>
            <a:ext cx="1956788" cy="1028892"/>
          </a:xfrm>
          <a:custGeom>
            <a:avLst/>
            <a:gdLst/>
            <a:ahLst/>
            <a:cxnLst/>
            <a:rect r="r" b="b" t="t" l="l"/>
            <a:pathLst>
              <a:path h="1028892" w="1956788">
                <a:moveTo>
                  <a:pt x="0" y="0"/>
                </a:moveTo>
                <a:lnTo>
                  <a:pt x="1956789" y="0"/>
                </a:lnTo>
                <a:lnTo>
                  <a:pt x="1956789" y="1028892"/>
                </a:lnTo>
                <a:lnTo>
                  <a:pt x="0" y="1028892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8269142" y="418543"/>
            <a:ext cx="1227645" cy="1227645"/>
          </a:xfrm>
          <a:custGeom>
            <a:avLst/>
            <a:gdLst/>
            <a:ahLst/>
            <a:cxnLst/>
            <a:rect r="r" b="b" t="t" l="l"/>
            <a:pathLst>
              <a:path h="1227645" w="1227645">
                <a:moveTo>
                  <a:pt x="0" y="0"/>
                </a:moveTo>
                <a:lnTo>
                  <a:pt x="1227645" y="0"/>
                </a:lnTo>
                <a:lnTo>
                  <a:pt x="1227645" y="1227645"/>
                </a:lnTo>
                <a:lnTo>
                  <a:pt x="0" y="1227645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9839687" y="492444"/>
            <a:ext cx="1252365" cy="1252365"/>
          </a:xfrm>
          <a:custGeom>
            <a:avLst/>
            <a:gdLst/>
            <a:ahLst/>
            <a:cxnLst/>
            <a:rect r="r" b="b" t="t" l="l"/>
            <a:pathLst>
              <a:path h="1252365" w="1252365">
                <a:moveTo>
                  <a:pt x="0" y="0"/>
                </a:moveTo>
                <a:lnTo>
                  <a:pt x="1252365" y="0"/>
                </a:lnTo>
                <a:lnTo>
                  <a:pt x="1252365" y="1252365"/>
                </a:lnTo>
                <a:lnTo>
                  <a:pt x="0" y="1252365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0745169" y="5676364"/>
            <a:ext cx="1821896" cy="1212389"/>
          </a:xfrm>
          <a:custGeom>
            <a:avLst/>
            <a:gdLst/>
            <a:ahLst/>
            <a:cxnLst/>
            <a:rect r="r" b="b" t="t" l="l"/>
            <a:pathLst>
              <a:path h="1212389" w="1821896">
                <a:moveTo>
                  <a:pt x="0" y="0"/>
                </a:moveTo>
                <a:lnTo>
                  <a:pt x="1821896" y="0"/>
                </a:lnTo>
                <a:lnTo>
                  <a:pt x="1821896" y="1212389"/>
                </a:lnTo>
                <a:lnTo>
                  <a:pt x="0" y="1212389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8055021" y="7319070"/>
            <a:ext cx="1374521" cy="1374521"/>
          </a:xfrm>
          <a:custGeom>
            <a:avLst/>
            <a:gdLst/>
            <a:ahLst/>
            <a:cxnLst/>
            <a:rect r="r" b="b" t="t" l="l"/>
            <a:pathLst>
              <a:path h="1374521" w="1374521">
                <a:moveTo>
                  <a:pt x="0" y="0"/>
                </a:moveTo>
                <a:lnTo>
                  <a:pt x="1374521" y="0"/>
                </a:lnTo>
                <a:lnTo>
                  <a:pt x="1374521" y="1374521"/>
                </a:lnTo>
                <a:lnTo>
                  <a:pt x="0" y="1374521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555830" y="2328067"/>
            <a:ext cx="4766479" cy="2047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50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Alcuni dei nostri clienti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DAGlJXfunIU</dc:identifier>
  <dcterms:modified xsi:type="dcterms:W3CDTF">2011-08-01T06:04:30Z</dcterms:modified>
  <cp:revision>1</cp:revision>
  <dc:title>Presentazione Aziendale Profilo Azienda Vuoto in Stile Tecnologico Astratto Blu Navy</dc:title>
</cp:coreProperties>
</file>